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6" r:id="rId3"/>
    <p:sldId id="257" r:id="rId4"/>
    <p:sldId id="258" r:id="rId5"/>
    <p:sldId id="262" r:id="rId6"/>
    <p:sldId id="259" r:id="rId7"/>
    <p:sldId id="263" r:id="rId8"/>
    <p:sldId id="271" r:id="rId9"/>
    <p:sldId id="272" r:id="rId10"/>
    <p:sldId id="261" r:id="rId11"/>
    <p:sldId id="264" r:id="rId12"/>
    <p:sldId id="260" r:id="rId13"/>
    <p:sldId id="265" r:id="rId14"/>
    <p:sldId id="266" r:id="rId15"/>
    <p:sldId id="273" r:id="rId16"/>
    <p:sldId id="267" r:id="rId17"/>
    <p:sldId id="268" r:id="rId18"/>
    <p:sldId id="269" r:id="rId19"/>
    <p:sldId id="270" r:id="rId20"/>
    <p:sldId id="274" r:id="rId21"/>
    <p:sldId id="277" r:id="rId22"/>
    <p:sldId id="275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44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3D4B5-C916-495C-9E2D-BAE30648C1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C021FD-56B7-4D84-8D5C-D08AF704E6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3D8414-C6E5-42D9-97F1-22E27088CF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778A9-2E70-443F-95D3-A595D04F3E26}" type="datetimeFigureOut">
              <a:rPr lang="en-CA" smtClean="0"/>
              <a:t>2025-09-17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E7D60B-4F4F-4D04-B3B5-1B7429AEB4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DE464-5392-44BD-A397-7BB2EAA13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D606-279E-4A04-A856-1BA2B31E940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932432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FCF76-E6BF-43C5-A8AA-4DB242FD75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D22827-1CE8-4659-B697-4FB5B94CCE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C90919-0311-4434-9F42-57DFE5EDA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778A9-2E70-443F-95D3-A595D04F3E26}" type="datetimeFigureOut">
              <a:rPr lang="en-CA" smtClean="0"/>
              <a:t>2025-09-17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E36F88-D2E2-40D3-99D9-26869F07A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2D4CC3-1F4F-4601-9EB1-7E9DEA0D5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D606-279E-4A04-A856-1BA2B31E940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501425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8739E9-AFEF-4B91-9669-B65A35FB51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117DBC-E8DC-44CE-8E7E-CA8BFA082C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320A3F-93B3-4D65-A796-0C36B1C6D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778A9-2E70-443F-95D3-A595D04F3E26}" type="datetimeFigureOut">
              <a:rPr lang="en-CA" smtClean="0"/>
              <a:t>2025-09-17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B5E83C-08DF-4178-8956-DC7FE510A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BD5D85-1F31-4333-AB15-516C61C2A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D606-279E-4A04-A856-1BA2B31E940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440501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3A727-A0E9-4DF7-BDED-283984ED1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7DCDA3-E601-4220-9E7C-D740FE64B7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BE3E33-D12B-46ED-A356-0EC3CF2992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778A9-2E70-443F-95D3-A595D04F3E26}" type="datetimeFigureOut">
              <a:rPr lang="en-CA" smtClean="0"/>
              <a:t>2025-09-17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BAC2C2-D7F8-4170-A6A6-8202F2B451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EC39C4-8539-4A5A-818A-D9ECB2772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D606-279E-4A04-A856-1BA2B31E940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54826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9B4D4-9AA8-4DE8-B23A-96FFB0AA8F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0CF3E6-C941-497D-8185-3E5B1D6E60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266AA5-17E3-43DC-82BD-E394C7F29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778A9-2E70-443F-95D3-A595D04F3E26}" type="datetimeFigureOut">
              <a:rPr lang="en-CA" smtClean="0"/>
              <a:t>2025-09-17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275F18-865F-488C-8F7A-5D92835800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798E90-1E10-4837-8AB3-9176DF7C4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D606-279E-4A04-A856-1BA2B31E940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943708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8416A-C0FE-4184-A722-7A54512F39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5BBBFB-07AC-4A62-BB10-ADD9C7291E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5EF8DD-4CB1-4DE9-B624-D2C24C9B41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4ACDBC-6B5A-4425-802F-42751F81B8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778A9-2E70-443F-95D3-A595D04F3E26}" type="datetimeFigureOut">
              <a:rPr lang="en-CA" smtClean="0"/>
              <a:t>2025-09-17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A95BF1-63CB-418F-84F8-4C16D3039F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4A8B98-ED63-4488-AA66-36B9A8F04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D606-279E-4A04-A856-1BA2B31E940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181954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19599-ABCA-46FE-B1E6-C35152CE5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F83B7D-06F3-4B54-B20B-9027911E37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2FA868-3669-4A0F-AC14-CB08F43353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167DC2-4B1C-41E4-9266-C3AF252387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C64606-A8C1-446E-B3FF-B26C10ACE1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3AE612-5731-458E-ADE8-00C0829228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778A9-2E70-443F-95D3-A595D04F3E26}" type="datetimeFigureOut">
              <a:rPr lang="en-CA" smtClean="0"/>
              <a:t>2025-09-17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EBCF50-60C1-4B91-B624-03F89B5E6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04A1E5-FB3A-4092-AE41-9DED75B9F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D606-279E-4A04-A856-1BA2B31E940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91597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5D338-FD73-433F-B049-6890F864A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8E035B-238C-468C-AE25-E35C1543EE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778A9-2E70-443F-95D3-A595D04F3E26}" type="datetimeFigureOut">
              <a:rPr lang="en-CA" smtClean="0"/>
              <a:t>2025-09-17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1C760F-3B46-4D83-9C5D-549AE007C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34A75A-31CD-4B4C-BF0C-6768A5B7A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D606-279E-4A04-A856-1BA2B31E940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20495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339D207-D783-4DD1-BF14-541A9BAC1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778A9-2E70-443F-95D3-A595D04F3E26}" type="datetimeFigureOut">
              <a:rPr lang="en-CA" smtClean="0"/>
              <a:t>2025-09-17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4885900-274E-4AA1-A8FD-220922C212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8B8B52-61EB-4016-9E85-205EB35CB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D606-279E-4A04-A856-1BA2B31E940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542572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1B5A92-6467-487B-86AA-29455BC717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B4381D-48CA-478C-B8B0-F1111EEF68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14E730-09B7-427B-AB6D-09C4E21195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5AF08F-048D-4906-8FC9-461A27D68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778A9-2E70-443F-95D3-A595D04F3E26}" type="datetimeFigureOut">
              <a:rPr lang="en-CA" smtClean="0"/>
              <a:t>2025-09-17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6616AC-CF95-4D5B-A046-7EDEEC9BF0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D4E9C-689D-40A6-AB3D-72E125F6E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D606-279E-4A04-A856-1BA2B31E940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459522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1F438D-CD08-4305-BF2F-0A9ECEB55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4905AD-329D-4226-8A78-761D0D0A84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5EA8F7-2623-4F09-B384-C1A1F1D7B8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2C2427-824E-4A10-AFDA-77AFD4A066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778A9-2E70-443F-95D3-A595D04F3E26}" type="datetimeFigureOut">
              <a:rPr lang="en-CA" smtClean="0"/>
              <a:t>2025-09-17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054C60-CB51-40F8-91D7-8D534B1A9A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8D52FF-5976-488A-BB37-6DC1EBABB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D606-279E-4A04-A856-1BA2B31E940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638935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47BD0B8-A607-4CF4-BCE2-11B201C2D5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AF6A5C-B593-444A-B7E9-8A084261DF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A87AFD-0896-458C-902B-721A10A4F4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D778A9-2E70-443F-95D3-A595D04F3E26}" type="datetimeFigureOut">
              <a:rPr lang="en-CA" smtClean="0"/>
              <a:t>2025-09-17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FC528A-70CD-47F9-9B87-DC25939E5A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1156FD-A499-49CE-B2E5-E0216E8F36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29D606-279E-4A04-A856-1BA2B31E940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36906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spinalcordtoolbox.com/stable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6C2383-0218-40C8-BF94-0163D3F448A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/>
              <a:t>Using Spinal Cord Toolbox for image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352B06-B4E4-4105-8B8B-430713B7F9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11993"/>
            <a:ext cx="9144000" cy="1655762"/>
          </a:xfrm>
        </p:spPr>
        <p:txBody>
          <a:bodyPr/>
          <a:lstStyle/>
          <a:p>
            <a:r>
              <a:rPr lang="en-CA" dirty="0"/>
              <a:t>Irene Vavasour</a:t>
            </a:r>
          </a:p>
          <a:p>
            <a:r>
              <a:rPr lang="en-CA" dirty="0"/>
              <a:t>Oct 1, 2025</a:t>
            </a:r>
          </a:p>
          <a:p>
            <a:r>
              <a:rPr lang="en-CA" dirty="0"/>
              <a:t>UBC MRI Research Centre Monthly Analysis Meeting</a:t>
            </a:r>
          </a:p>
        </p:txBody>
      </p:sp>
    </p:spTree>
    <p:extLst>
      <p:ext uri="{BB962C8B-B14F-4D97-AF65-F5344CB8AC3E}">
        <p14:creationId xmlns:p14="http://schemas.microsoft.com/office/powerpoint/2010/main" val="34798464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74428-04B2-4BB5-A17C-34577B9DD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Lesion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9323EC-11B9-4BB6-A5C4-5189541D67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segment (in SCT v7.0 or higher) with</a:t>
            </a:r>
          </a:p>
          <a:p>
            <a:r>
              <a:rPr lang="en-CA" sz="1000" dirty="0"/>
              <a:t> </a:t>
            </a:r>
          </a:p>
          <a:p>
            <a:pPr marL="457200" lvl="1" indent="0">
              <a:buNone/>
            </a:pPr>
            <a:r>
              <a:rPr lang="en-CA" sz="2600" dirty="0" err="1">
                <a:solidFill>
                  <a:schemeClr val="accent1"/>
                </a:solidFill>
              </a:rPr>
              <a:t>sct_deepseg</a:t>
            </a:r>
            <a:r>
              <a:rPr lang="en-CA" sz="2600" dirty="0">
                <a:solidFill>
                  <a:schemeClr val="accent1"/>
                </a:solidFill>
              </a:rPr>
              <a:t> lesion_sci_t2 </a:t>
            </a:r>
            <a:r>
              <a:rPr lang="en-CA" sz="2600" dirty="0"/>
              <a:t>(for spinal cord injury)</a:t>
            </a:r>
          </a:p>
          <a:p>
            <a:pPr marL="457200" lvl="1" indent="0">
              <a:buNone/>
            </a:pPr>
            <a:r>
              <a:rPr lang="en-CA" sz="2600" dirty="0" err="1">
                <a:solidFill>
                  <a:schemeClr val="accent1"/>
                </a:solidFill>
              </a:rPr>
              <a:t>sct_deepseg</a:t>
            </a:r>
            <a:r>
              <a:rPr lang="en-CA" sz="2600" dirty="0">
                <a:solidFill>
                  <a:schemeClr val="accent1"/>
                </a:solidFill>
              </a:rPr>
              <a:t> </a:t>
            </a:r>
            <a:r>
              <a:rPr lang="en-CA" sz="2600" dirty="0" err="1">
                <a:solidFill>
                  <a:schemeClr val="accent1"/>
                </a:solidFill>
              </a:rPr>
              <a:t>lesion_ms</a:t>
            </a:r>
            <a:r>
              <a:rPr lang="en-CA" sz="2600" dirty="0">
                <a:solidFill>
                  <a:schemeClr val="accent1"/>
                </a:solidFill>
              </a:rPr>
              <a:t> </a:t>
            </a:r>
            <a:r>
              <a:rPr lang="en-CA" sz="2600" dirty="0"/>
              <a:t>(for MS lesion)</a:t>
            </a:r>
          </a:p>
          <a:p>
            <a:pPr marL="457200" lvl="1" indent="0">
              <a:buNone/>
            </a:pPr>
            <a:r>
              <a:rPr lang="en-CA" sz="2600" dirty="0" err="1">
                <a:solidFill>
                  <a:schemeClr val="accent1"/>
                </a:solidFill>
              </a:rPr>
              <a:t>sct_deepseg</a:t>
            </a:r>
            <a:r>
              <a:rPr lang="en-CA" sz="2600" dirty="0">
                <a:solidFill>
                  <a:schemeClr val="accent1"/>
                </a:solidFill>
              </a:rPr>
              <a:t> lesion_ms_axial_t2 </a:t>
            </a:r>
            <a:r>
              <a:rPr lang="en-CA" sz="2600" dirty="0"/>
              <a:t>(for MS lesion on T2 axial images)</a:t>
            </a:r>
          </a:p>
          <a:p>
            <a:pPr marL="457200" lvl="1" indent="0">
              <a:buNone/>
            </a:pPr>
            <a:r>
              <a:rPr lang="en-CA" sz="2600" dirty="0" err="1">
                <a:solidFill>
                  <a:schemeClr val="accent1"/>
                </a:solidFill>
              </a:rPr>
              <a:t>sct_deepseg</a:t>
            </a:r>
            <a:r>
              <a:rPr lang="en-CA" sz="2600" dirty="0">
                <a:solidFill>
                  <a:schemeClr val="accent1"/>
                </a:solidFill>
              </a:rPr>
              <a:t> lesion_ms_mp2rage </a:t>
            </a:r>
            <a:r>
              <a:rPr lang="en-CA" sz="2600" dirty="0"/>
              <a:t>(for MS lesion on cropped mp2rage)</a:t>
            </a:r>
          </a:p>
        </p:txBody>
      </p:sp>
    </p:spTree>
    <p:extLst>
      <p:ext uri="{BB962C8B-B14F-4D97-AF65-F5344CB8AC3E}">
        <p14:creationId xmlns:p14="http://schemas.microsoft.com/office/powerpoint/2010/main" val="8604179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E9BF4-9135-4000-8DEF-FE11C8179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Lesion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C7BD5B-E783-4E44-BA6E-3164A30728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After segmentation, can do morphometric measures</a:t>
            </a:r>
          </a:p>
          <a:p>
            <a:pPr lvl="1"/>
            <a:r>
              <a:rPr lang="en-CA" dirty="0" err="1"/>
              <a:t>eg.</a:t>
            </a:r>
            <a:r>
              <a:rPr lang="en-CA" dirty="0"/>
              <a:t> volume, length, max diameter, width, …</a:t>
            </a:r>
          </a:p>
          <a:p>
            <a:r>
              <a:rPr lang="en-CA" dirty="0"/>
              <a:t>command: </a:t>
            </a:r>
          </a:p>
          <a:p>
            <a:pPr marL="0" indent="0">
              <a:buNone/>
            </a:pPr>
            <a:r>
              <a:rPr lang="en-CA" dirty="0"/>
              <a:t>	</a:t>
            </a:r>
            <a:r>
              <a:rPr lang="en-CA" sz="2400" dirty="0" err="1">
                <a:solidFill>
                  <a:schemeClr val="accent1"/>
                </a:solidFill>
              </a:rPr>
              <a:t>sct_analyze_lesion</a:t>
            </a:r>
            <a:r>
              <a:rPr lang="en-CA" sz="2400" dirty="0">
                <a:solidFill>
                  <a:schemeClr val="accent1"/>
                </a:solidFill>
              </a:rPr>
              <a:t> </a:t>
            </a:r>
            <a:r>
              <a:rPr lang="en-CA" sz="2400" dirty="0"/>
              <a:t>-m t2_lesion_seg.nii.gz -s t2_sc_seg.nii.gz -qc </a:t>
            </a:r>
            <a:r>
              <a:rPr lang="en-CA" sz="2400" dirty="0" err="1"/>
              <a:t>qcname</a:t>
            </a:r>
            <a:endParaRPr lang="en-CA" sz="2400" dirty="0"/>
          </a:p>
          <a:p>
            <a:r>
              <a:rPr lang="en-CA" dirty="0"/>
              <a:t>can also do template analysis of lesions</a:t>
            </a:r>
          </a:p>
          <a:p>
            <a:pPr lvl="1"/>
            <a:r>
              <a:rPr lang="en-CA" sz="2800" dirty="0"/>
              <a:t>proportion of ROI occupied by lesion</a:t>
            </a:r>
          </a:p>
          <a:p>
            <a:pPr lvl="1"/>
            <a:r>
              <a:rPr lang="en-CA" sz="2800" dirty="0"/>
              <a:t>proportion of lesion within each vertebral level or tract</a:t>
            </a:r>
          </a:p>
        </p:txBody>
      </p:sp>
    </p:spTree>
    <p:extLst>
      <p:ext uri="{BB962C8B-B14F-4D97-AF65-F5344CB8AC3E}">
        <p14:creationId xmlns:p14="http://schemas.microsoft.com/office/powerpoint/2010/main" val="2501579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A36D8-30B5-4E06-BD32-FA220980EC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Registration to PAM50 template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093F667B-B008-4649-915F-137A482B70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122359"/>
            <a:ext cx="12192000" cy="3857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48198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F2C01-F9F2-46CA-AB71-36CC94EFC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Registration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A5A147-30C6-48F2-A7DD-A609F03428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590122" cy="4351338"/>
          </a:xfrm>
        </p:spPr>
        <p:txBody>
          <a:bodyPr/>
          <a:lstStyle/>
          <a:p>
            <a:r>
              <a:rPr lang="en-CA" dirty="0" err="1">
                <a:solidFill>
                  <a:schemeClr val="accent1"/>
                </a:solidFill>
              </a:rPr>
              <a:t>sct_register_to_template</a:t>
            </a:r>
            <a:endParaRPr lang="en-CA" dirty="0">
              <a:solidFill>
                <a:schemeClr val="accent1"/>
              </a:solidFill>
            </a:endParaRPr>
          </a:p>
          <a:p>
            <a:pPr lvl="1"/>
            <a:r>
              <a:rPr lang="en-CA" dirty="0"/>
              <a:t>This algorithm does:</a:t>
            </a:r>
          </a:p>
          <a:p>
            <a:pPr lvl="2"/>
            <a:r>
              <a:rPr lang="en-CA" dirty="0"/>
              <a:t>straightening</a:t>
            </a:r>
          </a:p>
          <a:p>
            <a:pPr lvl="2"/>
            <a:r>
              <a:rPr lang="en-CA" dirty="0"/>
              <a:t>vertebrae-matching transformation</a:t>
            </a:r>
          </a:p>
          <a:p>
            <a:pPr lvl="2"/>
            <a:r>
              <a:rPr lang="en-CA" dirty="0"/>
              <a:t>shape matching transformation</a:t>
            </a:r>
          </a:p>
          <a:p>
            <a:r>
              <a:rPr lang="en-CA" dirty="0"/>
              <a:t>example:</a:t>
            </a:r>
          </a:p>
          <a:p>
            <a:pPr marL="457200" lvl="1" indent="0">
              <a:buNone/>
            </a:pPr>
            <a:r>
              <a:rPr lang="en-CA" dirty="0" err="1">
                <a:solidFill>
                  <a:schemeClr val="accent1"/>
                </a:solidFill>
              </a:rPr>
              <a:t>sct_register_to_template</a:t>
            </a:r>
            <a:r>
              <a:rPr lang="en-CA" dirty="0">
                <a:solidFill>
                  <a:schemeClr val="accent1"/>
                </a:solidFill>
              </a:rPr>
              <a:t> </a:t>
            </a:r>
            <a:r>
              <a:rPr lang="en-CA" dirty="0"/>
              <a:t>-</a:t>
            </a:r>
            <a:r>
              <a:rPr lang="en-CA" dirty="0" err="1"/>
              <a:t>i</a:t>
            </a:r>
            <a:r>
              <a:rPr lang="en-CA" dirty="0"/>
              <a:t> t2.nii.gz -s t2_seg.nii.gz -l t2_labels_vert.nii.gz -c t2 -qc ~/</a:t>
            </a:r>
            <a:r>
              <a:rPr lang="en-CA" dirty="0" err="1"/>
              <a:t>qc_singleSubj</a:t>
            </a:r>
            <a:endParaRPr lang="en-CA" dirty="0"/>
          </a:p>
          <a:p>
            <a:pPr lvl="1"/>
            <a:endParaRPr lang="en-CA" dirty="0"/>
          </a:p>
          <a:p>
            <a:endParaRPr lang="en-CA" dirty="0"/>
          </a:p>
        </p:txBody>
      </p:sp>
      <p:pic>
        <p:nvPicPr>
          <p:cNvPr id="4099" name="Picture 3">
            <a:extLst>
              <a:ext uri="{FF2B5EF4-FFF2-40B4-BE49-F238E27FC236}">
                <a16:creationId xmlns:a16="http://schemas.microsoft.com/office/drawing/2014/main" id="{BCE19726-AA83-460C-A4AE-FD6C15CB29A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882"/>
          <a:stretch/>
        </p:blipFill>
        <p:spPr bwMode="auto">
          <a:xfrm>
            <a:off x="7519447" y="875347"/>
            <a:ext cx="4188643" cy="2553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3">
            <a:extLst>
              <a:ext uri="{FF2B5EF4-FFF2-40B4-BE49-F238E27FC236}">
                <a16:creationId xmlns:a16="http://schemas.microsoft.com/office/drawing/2014/main" id="{55D8A6F2-E864-43D5-BC7A-02B4B7C318A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882"/>
          <a:stretch/>
        </p:blipFill>
        <p:spPr bwMode="auto">
          <a:xfrm>
            <a:off x="7519447" y="3429000"/>
            <a:ext cx="4188643" cy="2553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13573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94D5D-748D-4C02-B352-525529B99F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Vertebral Labelling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2750C7-6D79-4B65-BE14-BF573501E8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Needed for registration step</a:t>
            </a:r>
          </a:p>
          <a:p>
            <a:r>
              <a:rPr lang="en-US" dirty="0"/>
              <a:t>labels are placed as though the vertebrae were projected onto the spinal cord, with the label centered in the middle of each vertebral level</a:t>
            </a:r>
          </a:p>
          <a:p>
            <a:r>
              <a:rPr lang="en-US" dirty="0" err="1">
                <a:solidFill>
                  <a:schemeClr val="accent1"/>
                </a:solidFill>
              </a:rPr>
              <a:t>sct_label_vertebrae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/>
              <a:t>automatically labels </a:t>
            </a:r>
          </a:p>
          <a:p>
            <a:r>
              <a:rPr lang="en-CA" dirty="0"/>
              <a:t>example: </a:t>
            </a:r>
            <a:r>
              <a:rPr lang="en-CA" dirty="0" err="1">
                <a:solidFill>
                  <a:schemeClr val="accent1"/>
                </a:solidFill>
              </a:rPr>
              <a:t>sct_label_vertebrae</a:t>
            </a:r>
            <a:r>
              <a:rPr lang="en-CA" dirty="0">
                <a:solidFill>
                  <a:schemeClr val="accent1"/>
                </a:solidFill>
              </a:rPr>
              <a:t> </a:t>
            </a:r>
            <a:r>
              <a:rPr lang="en-CA" dirty="0"/>
              <a:t>-</a:t>
            </a:r>
            <a:r>
              <a:rPr lang="en-CA" dirty="0" err="1"/>
              <a:t>i</a:t>
            </a:r>
            <a:r>
              <a:rPr lang="en-CA" dirty="0"/>
              <a:t> t2.nii.gz -s t2_seg.nii.gz -c t2 -qc ~/</a:t>
            </a:r>
            <a:r>
              <a:rPr lang="en-CA" dirty="0" err="1"/>
              <a:t>qc_singleSubj</a:t>
            </a:r>
            <a:endParaRPr lang="en-CA" dirty="0"/>
          </a:p>
          <a:p>
            <a:r>
              <a:rPr lang="en-CA" dirty="0"/>
              <a:t>This step sometimes fails so need to manually label C2-C3 level</a:t>
            </a:r>
          </a:p>
        </p:txBody>
      </p:sp>
    </p:spTree>
    <p:extLst>
      <p:ext uri="{BB962C8B-B14F-4D97-AF65-F5344CB8AC3E}">
        <p14:creationId xmlns:p14="http://schemas.microsoft.com/office/powerpoint/2010/main" val="6060941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557E7-F743-49AB-94AD-F16B8CBC17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Manual Vertebral Labelling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21AA8F-DF57-46B9-AD38-40D8ECBFB4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CA" dirty="0" err="1">
                <a:solidFill>
                  <a:schemeClr val="accent1"/>
                </a:solidFill>
              </a:rPr>
              <a:t>sct_label_utils</a:t>
            </a:r>
            <a:r>
              <a:rPr lang="en-CA" dirty="0">
                <a:solidFill>
                  <a:schemeClr val="accent1"/>
                </a:solidFill>
              </a:rPr>
              <a:t> </a:t>
            </a:r>
            <a:r>
              <a:rPr lang="en-CA" dirty="0"/>
              <a:t>-</a:t>
            </a:r>
            <a:r>
              <a:rPr lang="en-CA" dirty="0" err="1"/>
              <a:t>i</a:t>
            </a:r>
            <a:r>
              <a:rPr lang="en-CA" dirty="0"/>
              <a:t> t2.nii.gz -create-viewer 3 -o label_c2c3.nii.gz \</a:t>
            </a:r>
          </a:p>
          <a:p>
            <a:pPr marL="0" indent="0">
              <a:buNone/>
            </a:pPr>
            <a:r>
              <a:rPr lang="en-CA" dirty="0"/>
              <a:t>             -msg "Click at the posterior tip of C2/C3 inter-vertebral disc“</a:t>
            </a:r>
          </a:p>
          <a:p>
            <a:pPr marL="0" indent="0">
              <a:buNone/>
            </a:pPr>
            <a:r>
              <a:rPr lang="en-CA" dirty="0" err="1">
                <a:solidFill>
                  <a:schemeClr val="accent1"/>
                </a:solidFill>
              </a:rPr>
              <a:t>sct_label_vertebrae</a:t>
            </a:r>
            <a:r>
              <a:rPr lang="en-CA" dirty="0"/>
              <a:t> -</a:t>
            </a:r>
            <a:r>
              <a:rPr lang="en-CA" dirty="0" err="1"/>
              <a:t>i</a:t>
            </a:r>
            <a:r>
              <a:rPr lang="en-CA" dirty="0"/>
              <a:t> t2.nii.gz -s t2_seg.nii.gz -c t2 -</a:t>
            </a:r>
            <a:r>
              <a:rPr lang="en-CA" dirty="0" err="1"/>
              <a:t>initlabel</a:t>
            </a:r>
            <a:r>
              <a:rPr lang="en-CA" dirty="0"/>
              <a:t> label_c2c3.nii.gz -qc ~/</a:t>
            </a:r>
            <a:r>
              <a:rPr lang="en-CA" dirty="0" err="1"/>
              <a:t>qc_singleSubj</a:t>
            </a:r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3EEF5E-7420-46B3-A5AC-076AC69045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5903" y="4001294"/>
            <a:ext cx="9160193" cy="2742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4820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9574F-FEC6-4954-B62D-DE7546749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Registration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D54FFC-18E8-40C8-AAC8-4A080FC33B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/>
              <a:t>can customise the registration with arguments</a:t>
            </a:r>
          </a:p>
          <a:p>
            <a:r>
              <a:rPr lang="en-CA" dirty="0"/>
              <a:t>Default values for '-param’ argument</a:t>
            </a:r>
          </a:p>
          <a:p>
            <a:pPr marL="0" indent="0">
              <a:buNone/>
            </a:pPr>
            <a:r>
              <a:rPr lang="en-CA" sz="2400" dirty="0"/>
              <a:t>-param step=1,type=</a:t>
            </a:r>
            <a:r>
              <a:rPr lang="en-CA" sz="2400" dirty="0" err="1"/>
              <a:t>imseg,algo</a:t>
            </a:r>
            <a:r>
              <a:rPr lang="en-CA" sz="2400" dirty="0"/>
              <a:t>=</a:t>
            </a:r>
            <a:r>
              <a:rPr lang="en-CA" sz="2400" dirty="0" err="1"/>
              <a:t>centermassrot,metric</a:t>
            </a:r>
            <a:r>
              <a:rPr lang="en-CA" sz="2400" dirty="0"/>
              <a:t>=</a:t>
            </a:r>
            <a:r>
              <a:rPr lang="en-CA" sz="2400" dirty="0" err="1"/>
              <a:t>MeanSquares,iter</a:t>
            </a:r>
            <a:r>
              <a:rPr lang="en-CA" sz="2400" dirty="0"/>
              <a:t>=10,smooth=0,gradStep=0.5,slicewise=0,smoothWarpXY=2,pca_eigenratio_th=1.6:step=2,type=</a:t>
            </a:r>
            <a:r>
              <a:rPr lang="en-CA" sz="2400" dirty="0" err="1"/>
              <a:t>seg,algo</a:t>
            </a:r>
            <a:r>
              <a:rPr lang="en-CA" sz="2400" dirty="0"/>
              <a:t>=</a:t>
            </a:r>
            <a:r>
              <a:rPr lang="en-CA" sz="2400" dirty="0" err="1"/>
              <a:t>bsplinesyn,metric</a:t>
            </a:r>
            <a:r>
              <a:rPr lang="en-CA" sz="2400" dirty="0"/>
              <a:t>=</a:t>
            </a:r>
            <a:r>
              <a:rPr lang="en-CA" sz="2400" dirty="0" err="1"/>
              <a:t>MeanSquares,iter</a:t>
            </a:r>
            <a:r>
              <a:rPr lang="en-CA" sz="2400" dirty="0"/>
              <a:t>=3,smooth=1,gradStep=0.5,slicewise=0,smoothWarpXY=2,pca_eigenratio_th=1.6</a:t>
            </a:r>
          </a:p>
          <a:p>
            <a:r>
              <a:rPr lang="en-CA" dirty="0"/>
              <a:t>-ref argument</a:t>
            </a:r>
          </a:p>
          <a:p>
            <a:pPr lvl="1"/>
            <a:r>
              <a:rPr lang="en-CA" dirty="0"/>
              <a:t>select destination for registration: template or subject space</a:t>
            </a:r>
          </a:p>
          <a:p>
            <a:endParaRPr lang="en-CA" dirty="0"/>
          </a:p>
          <a:p>
            <a:pPr marL="0" indent="0">
              <a:buNone/>
            </a:pPr>
            <a:endParaRPr lang="en-CA" sz="2400" dirty="0"/>
          </a:p>
        </p:txBody>
      </p:sp>
    </p:spTree>
    <p:extLst>
      <p:ext uri="{BB962C8B-B14F-4D97-AF65-F5344CB8AC3E}">
        <p14:creationId xmlns:p14="http://schemas.microsoft.com/office/powerpoint/2010/main" val="18038368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710C6-6543-45F7-95D8-2147A1E78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Registration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EB2BD0-4A6F-4328-847B-39A190284A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After finding transformation between subject and template space, can use warp field to move template to subject space</a:t>
            </a:r>
          </a:p>
          <a:p>
            <a:endParaRPr lang="en-CA" sz="1000" dirty="0"/>
          </a:p>
          <a:p>
            <a:pPr marL="457200" lvl="1" indent="0">
              <a:buNone/>
            </a:pPr>
            <a:r>
              <a:rPr lang="en-CA" dirty="0" err="1">
                <a:solidFill>
                  <a:schemeClr val="accent1"/>
                </a:solidFill>
              </a:rPr>
              <a:t>sct_warp_template</a:t>
            </a:r>
            <a:r>
              <a:rPr lang="en-CA" dirty="0">
                <a:solidFill>
                  <a:schemeClr val="accent1"/>
                </a:solidFill>
              </a:rPr>
              <a:t> </a:t>
            </a:r>
            <a:r>
              <a:rPr lang="en-CA" dirty="0"/>
              <a:t>-d t2.nii.gz -w warp_template2anat.nii.gz -a 0 -qc ~/</a:t>
            </a:r>
            <a:r>
              <a:rPr lang="en-CA" dirty="0" err="1"/>
              <a:t>qc_singleSubj</a:t>
            </a:r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39AF94-C333-4BDD-A0CF-AF3C263AD3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763" y="3701224"/>
            <a:ext cx="10638473" cy="3156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68758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F82C94-97B2-4795-814F-7B81ECA80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Registration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271D91-A396-483F-94C9-16F1CD0CDE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Can co-register other quantitative images to the template</a:t>
            </a: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segment the quantitative image - </a:t>
            </a:r>
            <a:r>
              <a:rPr lang="en-CA" dirty="0" err="1">
                <a:solidFill>
                  <a:schemeClr val="accent1"/>
                </a:solidFill>
              </a:rPr>
              <a:t>sct_deepseg</a:t>
            </a:r>
            <a:endParaRPr lang="en-CA" dirty="0">
              <a:solidFill>
                <a:schemeClr val="accent1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create mask around segmentation - </a:t>
            </a:r>
            <a:r>
              <a:rPr lang="en-CA" dirty="0" err="1">
                <a:solidFill>
                  <a:schemeClr val="accent1"/>
                </a:solidFill>
              </a:rPr>
              <a:t>sct_create_mask</a:t>
            </a:r>
            <a:endParaRPr lang="en-CA" dirty="0">
              <a:solidFill>
                <a:schemeClr val="accent1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registration to template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CA" dirty="0"/>
              <a:t>option 1: reuse warping field - </a:t>
            </a:r>
            <a:r>
              <a:rPr lang="en-CA" dirty="0" err="1">
                <a:solidFill>
                  <a:schemeClr val="accent1"/>
                </a:solidFill>
              </a:rPr>
              <a:t>sct_register_multimodal</a:t>
            </a:r>
            <a:endParaRPr lang="en-CA" dirty="0">
              <a:solidFill>
                <a:schemeClr val="accent1"/>
              </a:solidFill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en-CA" dirty="0"/>
              <a:t>option 2: direct registration to template</a:t>
            </a:r>
          </a:p>
          <a:p>
            <a:pPr marL="1428750" lvl="2" indent="-514350">
              <a:buFont typeface="+mj-lt"/>
              <a:buAutoNum type="arabicPeriod"/>
            </a:pPr>
            <a:r>
              <a:rPr lang="en-CA" dirty="0" err="1">
                <a:solidFill>
                  <a:schemeClr val="accent1"/>
                </a:solidFill>
              </a:rPr>
              <a:t>sct_label_utils</a:t>
            </a:r>
            <a:endParaRPr lang="en-CA" dirty="0">
              <a:solidFill>
                <a:schemeClr val="accent1"/>
              </a:solidFill>
            </a:endParaRPr>
          </a:p>
          <a:p>
            <a:pPr marL="1428750" lvl="2" indent="-514350">
              <a:buFont typeface="+mj-lt"/>
              <a:buAutoNum type="arabicPeriod"/>
            </a:pPr>
            <a:r>
              <a:rPr lang="en-CA" dirty="0" err="1">
                <a:solidFill>
                  <a:schemeClr val="accent1"/>
                </a:solidFill>
              </a:rPr>
              <a:t>sct_register_to_template</a:t>
            </a:r>
            <a:endParaRPr lang="en-CA" dirty="0">
              <a:solidFill>
                <a:schemeClr val="accent1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n-CA" dirty="0"/>
              <a:t>now warp template to subject space - </a:t>
            </a:r>
            <a:r>
              <a:rPr lang="en-CA" dirty="0" err="1">
                <a:solidFill>
                  <a:schemeClr val="accent1"/>
                </a:solidFill>
              </a:rPr>
              <a:t>sct_warp_template</a:t>
            </a:r>
            <a:endParaRPr lang="en-CA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75888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F038D-A6E7-48CE-B41F-DD436F8A9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Computing CSA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390F3-3CEE-4AD6-BCFD-1A573B60C8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To compute the cross sectional area (as well as some other parameters) use</a:t>
            </a:r>
          </a:p>
          <a:p>
            <a:pPr marL="457200" lvl="1" indent="0">
              <a:buNone/>
            </a:pPr>
            <a:endParaRPr lang="en-CA" dirty="0"/>
          </a:p>
          <a:p>
            <a:pPr marL="457200" lvl="1" indent="0">
              <a:buNone/>
            </a:pPr>
            <a:r>
              <a:rPr lang="en-CA" sz="2800" dirty="0" err="1">
                <a:solidFill>
                  <a:schemeClr val="accent1"/>
                </a:solidFill>
              </a:rPr>
              <a:t>sct_process_segmentation</a:t>
            </a:r>
            <a:r>
              <a:rPr lang="en-CA" sz="2800" dirty="0">
                <a:solidFill>
                  <a:schemeClr val="accent1"/>
                </a:solidFill>
              </a:rPr>
              <a:t> </a:t>
            </a:r>
            <a:r>
              <a:rPr lang="en-CA" sz="2800" dirty="0"/>
              <a:t>-</a:t>
            </a:r>
            <a:r>
              <a:rPr lang="en-CA" sz="2800" dirty="0" err="1"/>
              <a:t>i</a:t>
            </a:r>
            <a:r>
              <a:rPr lang="en-CA" sz="2800" dirty="0"/>
              <a:t> t2_seg.nii.gz -vert 2:3 -</a:t>
            </a:r>
            <a:r>
              <a:rPr lang="en-CA" sz="2800" dirty="0" err="1"/>
              <a:t>vertfile</a:t>
            </a:r>
            <a:r>
              <a:rPr lang="en-CA" sz="2800" dirty="0"/>
              <a:t> ./label/template/PAM50_levels.nii.gz -o csa_c2c3.csv</a:t>
            </a:r>
          </a:p>
          <a:p>
            <a:pPr marL="457200" lvl="1" indent="0">
              <a:buNone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2694543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83CBD-BA9C-4C01-A9F4-A2B3D29EC7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886" y="365125"/>
            <a:ext cx="10982227" cy="1325563"/>
          </a:xfrm>
        </p:spPr>
        <p:txBody>
          <a:bodyPr/>
          <a:lstStyle/>
          <a:p>
            <a:r>
              <a:rPr lang="en-CA" dirty="0"/>
              <a:t>Difficulties with spinal cord imaging and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58B278-53BB-4222-B2BF-4FDF5C30B6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CA" dirty="0"/>
              <a:t>small size</a:t>
            </a:r>
          </a:p>
          <a:p>
            <a:pPr lvl="1"/>
            <a:r>
              <a:rPr lang="en-CA" dirty="0"/>
              <a:t>13mm in diameter</a:t>
            </a:r>
          </a:p>
          <a:p>
            <a:r>
              <a:rPr lang="en-CA" dirty="0"/>
              <a:t>deformable</a:t>
            </a:r>
          </a:p>
          <a:p>
            <a:pPr lvl="1"/>
            <a:r>
              <a:rPr lang="en-CA" dirty="0"/>
              <a:t>cord can change shape depending on position of neck and head</a:t>
            </a:r>
          </a:p>
          <a:p>
            <a:r>
              <a:rPr lang="en-CA" dirty="0"/>
              <a:t>motion</a:t>
            </a:r>
          </a:p>
          <a:p>
            <a:pPr lvl="1"/>
            <a:r>
              <a:rPr lang="en-CA" dirty="0"/>
              <a:t>cord and CSF motion with heart pulsation</a:t>
            </a:r>
          </a:p>
          <a:p>
            <a:pPr lvl="1"/>
            <a:r>
              <a:rPr lang="en-CA" dirty="0"/>
              <a:t>motion from swallowing</a:t>
            </a:r>
          </a:p>
          <a:p>
            <a:r>
              <a:rPr lang="en-CA" dirty="0"/>
              <a:t>susceptibility</a:t>
            </a:r>
          </a:p>
          <a:p>
            <a:pPr lvl="1"/>
            <a:r>
              <a:rPr lang="en-CA" dirty="0"/>
              <a:t>surrounded by bone and other organs</a:t>
            </a:r>
          </a:p>
          <a:p>
            <a:r>
              <a:rPr lang="en-CA" dirty="0"/>
              <a:t>Lack of distinct features</a:t>
            </a:r>
          </a:p>
          <a:p>
            <a:pPr lvl="1"/>
            <a:r>
              <a:rPr lang="en-CA" dirty="0"/>
              <a:t>hard to register since cord is mainly a simple cylinder so levels are not distinct</a:t>
            </a:r>
          </a:p>
        </p:txBody>
      </p:sp>
    </p:spTree>
    <p:extLst>
      <p:ext uri="{BB962C8B-B14F-4D97-AF65-F5344CB8AC3E}">
        <p14:creationId xmlns:p14="http://schemas.microsoft.com/office/powerpoint/2010/main" val="243742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D59AC-896E-48E7-8946-CB82E8E0D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Computing quantitative measures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A7FB26-4409-48BC-B4A5-661618FFF7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CA" dirty="0"/>
              <a:t>After registering the template to the quantitative imaging space can use</a:t>
            </a:r>
          </a:p>
          <a:p>
            <a:pPr marL="457200" lvl="1" indent="0">
              <a:buNone/>
            </a:pPr>
            <a:r>
              <a:rPr lang="en-CA" dirty="0" err="1">
                <a:solidFill>
                  <a:schemeClr val="accent1"/>
                </a:solidFill>
              </a:rPr>
              <a:t>sct_extract_metric</a:t>
            </a:r>
            <a:r>
              <a:rPr lang="en-CA" dirty="0">
                <a:solidFill>
                  <a:schemeClr val="accent1"/>
                </a:solidFill>
              </a:rPr>
              <a:t> </a:t>
            </a:r>
            <a:r>
              <a:rPr lang="en-CA" dirty="0"/>
              <a:t>-</a:t>
            </a:r>
            <a:r>
              <a:rPr lang="en-CA" dirty="0" err="1"/>
              <a:t>i</a:t>
            </a:r>
            <a:r>
              <a:rPr lang="en-CA" dirty="0"/>
              <a:t> mtr.nii.gz -f label/atlas -method map -l 51 -o mtr_in_wm.csv</a:t>
            </a:r>
          </a:p>
          <a:p>
            <a:pPr marL="457200" lvl="1" indent="0">
              <a:buNone/>
            </a:pPr>
            <a:endParaRPr lang="en-CA" dirty="0"/>
          </a:p>
          <a:p>
            <a:pPr marL="457200" lvl="1" indent="0">
              <a:buNone/>
            </a:pPr>
            <a:r>
              <a:rPr lang="en-CA" dirty="0"/>
              <a:t>-l refers to which ROIs will be used</a:t>
            </a:r>
          </a:p>
          <a:p>
            <a:pPr marL="457200" lvl="1" indent="0">
              <a:buNone/>
            </a:pPr>
            <a:r>
              <a:rPr lang="en-CA" dirty="0"/>
              <a:t>	50: whole cord</a:t>
            </a:r>
          </a:p>
          <a:p>
            <a:pPr marL="457200" lvl="1" indent="0">
              <a:buNone/>
            </a:pPr>
            <a:r>
              <a:rPr lang="en-CA" dirty="0"/>
              <a:t>	51: WM</a:t>
            </a:r>
          </a:p>
          <a:p>
            <a:pPr marL="457200" lvl="1" indent="0">
              <a:buNone/>
            </a:pPr>
            <a:r>
              <a:rPr lang="en-CA" dirty="0"/>
              <a:t>	52: GM</a:t>
            </a:r>
          </a:p>
          <a:p>
            <a:pPr marL="457200" lvl="1" indent="0">
              <a:buNone/>
            </a:pPr>
            <a:r>
              <a:rPr lang="en-CA" dirty="0"/>
              <a:t>	53: dorsal column</a:t>
            </a:r>
          </a:p>
          <a:p>
            <a:pPr marL="457200" lvl="1" indent="0">
              <a:buNone/>
            </a:pPr>
            <a:r>
              <a:rPr lang="en-CA" dirty="0"/>
              <a:t>	54: lateral funiculi</a:t>
            </a:r>
          </a:p>
          <a:p>
            <a:pPr marL="457200" lvl="1" indent="0">
              <a:buNone/>
            </a:pPr>
            <a:r>
              <a:rPr lang="en-CA" dirty="0"/>
              <a:t>	55: ventral funiculi</a:t>
            </a:r>
          </a:p>
        </p:txBody>
      </p:sp>
      <p:pic>
        <p:nvPicPr>
          <p:cNvPr id="4" name="Picture 3" descr="A black and white image of a circle&#10;&#10;Description automatically generated">
            <a:extLst>
              <a:ext uri="{FF2B5EF4-FFF2-40B4-BE49-F238E27FC236}">
                <a16:creationId xmlns:a16="http://schemas.microsoft.com/office/drawing/2014/main" id="{B615994B-98B2-3F39-016C-B88F752387A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300"/>
          <a:stretch/>
        </p:blipFill>
        <p:spPr>
          <a:xfrm>
            <a:off x="5797030" y="4179672"/>
            <a:ext cx="5556770" cy="1997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78585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0BE4E-D275-499C-A941-01B19040D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Another good reference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573C99-3B35-41E1-9575-B97CEA07CF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Jan </a:t>
            </a:r>
            <a:r>
              <a:rPr lang="en-CA" dirty="0" err="1"/>
              <a:t>Valošek</a:t>
            </a:r>
            <a:r>
              <a:rPr lang="en-CA" dirty="0"/>
              <a:t>, Julien Cohen-Adad, Reproducible Spinal Cord Quantitative MRI Analysis with the Spinal Cord Toolbox, Magnetic Resonance in Medical Sciences, 2024, Volume 23, Issue 3, Pages 307-315.</a:t>
            </a:r>
          </a:p>
          <a:p>
            <a:pPr lvl="1"/>
            <a:r>
              <a:rPr lang="en-CA" dirty="0"/>
              <a:t>up-to-date review on how best to collect and analyse spinal cord data</a:t>
            </a:r>
          </a:p>
        </p:txBody>
      </p:sp>
    </p:spTree>
    <p:extLst>
      <p:ext uri="{BB962C8B-B14F-4D97-AF65-F5344CB8AC3E}">
        <p14:creationId xmlns:p14="http://schemas.microsoft.com/office/powerpoint/2010/main" val="24803330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6EA9E-735F-486C-97D9-C4A6B0D27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Next Meeting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E1747F-AF6B-45D6-A21F-C8C24E97CD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Wednesday Nov 5</a:t>
            </a:r>
            <a:r>
              <a:rPr lang="en-CA" baseline="30000" dirty="0"/>
              <a:t>th</a:t>
            </a:r>
            <a:endParaRPr lang="en-CA" dirty="0"/>
          </a:p>
          <a:p>
            <a:r>
              <a:rPr lang="en-CA" dirty="0"/>
              <a:t>3:15-415</a:t>
            </a:r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r>
              <a:rPr lang="en-CA" dirty="0"/>
              <a:t>Topic: ???</a:t>
            </a:r>
          </a:p>
        </p:txBody>
      </p:sp>
    </p:spTree>
    <p:extLst>
      <p:ext uri="{BB962C8B-B14F-4D97-AF65-F5344CB8AC3E}">
        <p14:creationId xmlns:p14="http://schemas.microsoft.com/office/powerpoint/2010/main" val="14528728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48A63-B00D-40AC-81FE-5107CABBD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Spinal Cord Toolbox (SCT)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66A555-1899-42FD-9588-7BCDD900BD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/>
              <a:t>open-source command-line tools for spinal cord MRIs</a:t>
            </a:r>
          </a:p>
          <a:p>
            <a:r>
              <a:rPr lang="en-CA" dirty="0"/>
              <a:t>created by Dr. Julien Cohen-Adad’s group (</a:t>
            </a:r>
            <a:r>
              <a:rPr lang="en-CA" dirty="0" err="1"/>
              <a:t>PolyLab</a:t>
            </a:r>
            <a:r>
              <a:rPr lang="en-CA" dirty="0"/>
              <a:t>) at Ecole Polytechnique de Montreal</a:t>
            </a:r>
          </a:p>
          <a:p>
            <a:r>
              <a:rPr lang="en-CA" dirty="0"/>
              <a:t>latest release version 7.1</a:t>
            </a:r>
          </a:p>
          <a:p>
            <a:r>
              <a:rPr lang="en-CA" dirty="0"/>
              <a:t>works on Linux, macOS and Windows</a:t>
            </a:r>
            <a:endParaRPr lang="en-CA" dirty="0">
              <a:hlinkClick r:id="rId2"/>
            </a:endParaRPr>
          </a:p>
          <a:p>
            <a:pPr marL="0" indent="0">
              <a:buNone/>
            </a:pPr>
            <a:r>
              <a:rPr lang="en-CA" sz="2400" b="0" i="0" dirty="0">
                <a:solidFill>
                  <a:srgbClr val="212121"/>
                </a:solidFill>
                <a:effectLst/>
                <a:latin typeface="BlinkMacSystemFont"/>
              </a:rPr>
              <a:t>Reference: De </a:t>
            </a:r>
            <a:r>
              <a:rPr lang="en-CA" sz="2400" b="0" i="0" dirty="0" err="1">
                <a:solidFill>
                  <a:srgbClr val="212121"/>
                </a:solidFill>
                <a:effectLst/>
                <a:latin typeface="BlinkMacSystemFont"/>
              </a:rPr>
              <a:t>Leener</a:t>
            </a:r>
            <a:r>
              <a:rPr lang="en-CA" sz="2400" b="0" i="0" dirty="0">
                <a:solidFill>
                  <a:srgbClr val="212121"/>
                </a:solidFill>
                <a:effectLst/>
                <a:latin typeface="BlinkMacSystemFont"/>
              </a:rPr>
              <a:t> B, Lévy S, Dupont SM, </a:t>
            </a:r>
            <a:r>
              <a:rPr lang="en-CA" sz="2400" b="0" i="0" dirty="0" err="1">
                <a:solidFill>
                  <a:srgbClr val="212121"/>
                </a:solidFill>
                <a:effectLst/>
                <a:latin typeface="BlinkMacSystemFont"/>
              </a:rPr>
              <a:t>Fonov</a:t>
            </a:r>
            <a:r>
              <a:rPr lang="en-CA" sz="2400" b="0" i="0" dirty="0">
                <a:solidFill>
                  <a:srgbClr val="212121"/>
                </a:solidFill>
                <a:effectLst/>
                <a:latin typeface="BlinkMacSystemFont"/>
              </a:rPr>
              <a:t> VS, </a:t>
            </a:r>
            <a:r>
              <a:rPr lang="en-CA" sz="2400" b="0" i="0" dirty="0" err="1">
                <a:solidFill>
                  <a:srgbClr val="212121"/>
                </a:solidFill>
                <a:effectLst/>
                <a:latin typeface="BlinkMacSystemFont"/>
              </a:rPr>
              <a:t>Stikov</a:t>
            </a:r>
            <a:r>
              <a:rPr lang="en-CA" sz="2400" b="0" i="0" dirty="0">
                <a:solidFill>
                  <a:srgbClr val="212121"/>
                </a:solidFill>
                <a:effectLst/>
                <a:latin typeface="BlinkMacSystemFont"/>
              </a:rPr>
              <a:t> N, Louis Collins D, </a:t>
            </a:r>
            <a:r>
              <a:rPr lang="en-CA" sz="2400" b="0" i="0" dirty="0" err="1">
                <a:solidFill>
                  <a:srgbClr val="212121"/>
                </a:solidFill>
                <a:effectLst/>
                <a:latin typeface="BlinkMacSystemFont"/>
              </a:rPr>
              <a:t>Callot</a:t>
            </a:r>
            <a:r>
              <a:rPr lang="en-CA" sz="2400" b="0" i="0" dirty="0">
                <a:solidFill>
                  <a:srgbClr val="212121"/>
                </a:solidFill>
                <a:effectLst/>
                <a:latin typeface="BlinkMacSystemFont"/>
              </a:rPr>
              <a:t> V, Cohen-Adad J. SCT: Spinal Cord Toolbox, an open-source software for processing spinal cord MRI data. Neuroimage. 2017 Jan 15;145(Pt A):24-43. </a:t>
            </a:r>
          </a:p>
          <a:p>
            <a:pPr marL="0" indent="0">
              <a:buNone/>
            </a:pPr>
            <a:r>
              <a:rPr lang="en-CA" b="0" i="0" dirty="0">
                <a:solidFill>
                  <a:srgbClr val="212121"/>
                </a:solidFill>
                <a:effectLst/>
                <a:latin typeface="BlinkMacSystemFont"/>
              </a:rPr>
              <a:t>Website: </a:t>
            </a:r>
            <a:r>
              <a:rPr lang="en-CA" dirty="0">
                <a:hlinkClick r:id="rId2"/>
              </a:rPr>
              <a:t>https://spinalcordtoolbox.com/stable/</a:t>
            </a:r>
            <a:endParaRPr lang="en-CA" dirty="0"/>
          </a:p>
          <a:p>
            <a:endParaRPr lang="en-CA" dirty="0"/>
          </a:p>
        </p:txBody>
      </p:sp>
      <p:pic>
        <p:nvPicPr>
          <p:cNvPr id="5122" name="Picture 2" descr="Logo">
            <a:extLst>
              <a:ext uri="{FF2B5EF4-FFF2-40B4-BE49-F238E27FC236}">
                <a16:creationId xmlns:a16="http://schemas.microsoft.com/office/drawing/2014/main" id="{CB2CA9B2-AB69-4F01-A877-989070EFD9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5844" y="467121"/>
            <a:ext cx="3202781" cy="1121569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10045155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6606C-A741-4ECD-B211-DECBB12F4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DF1024-486D-48A2-9DA3-9978F938E4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2AB9D51-892B-4563-98B1-1604155219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163" y="0"/>
            <a:ext cx="111156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54148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22CD9-98C0-495F-AB72-101CE3910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Best acquisitions for SCT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257D7-54B1-4F49-BB98-51F45B5432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sz="3200" dirty="0"/>
              <a:t>T</a:t>
            </a:r>
            <a:r>
              <a:rPr lang="en-CA" sz="3200" baseline="-25000" dirty="0"/>
              <a:t>2</a:t>
            </a:r>
            <a:r>
              <a:rPr lang="en-CA" sz="3200" dirty="0"/>
              <a:t> - shows good contrast between cord and CSF</a:t>
            </a:r>
          </a:p>
          <a:p>
            <a:pPr lvl="1"/>
            <a:r>
              <a:rPr lang="en-CA" sz="2800" dirty="0"/>
              <a:t>T</a:t>
            </a:r>
            <a:r>
              <a:rPr lang="en-CA" sz="2800" baseline="-25000" dirty="0"/>
              <a:t>1</a:t>
            </a:r>
            <a:r>
              <a:rPr lang="en-CA" sz="2800" dirty="0"/>
              <a:t> and T</a:t>
            </a:r>
            <a:r>
              <a:rPr lang="en-CA" sz="2800" baseline="-25000" dirty="0"/>
              <a:t>2</a:t>
            </a:r>
            <a:r>
              <a:rPr lang="en-CA" sz="2800" dirty="0"/>
              <a:t>* can also be used in some pipelines</a:t>
            </a:r>
          </a:p>
          <a:p>
            <a:pPr lvl="1"/>
            <a:r>
              <a:rPr lang="en-CA" sz="2800" dirty="0"/>
              <a:t>SCT is trying to develop contrast agnostic tools</a:t>
            </a:r>
          </a:p>
          <a:p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715E5F-5D0D-4BD0-A2FD-BF0B7E6C9D3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51"/>
          <a:stretch/>
        </p:blipFill>
        <p:spPr>
          <a:xfrm>
            <a:off x="2886178" y="3413409"/>
            <a:ext cx="6419644" cy="3079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9232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A7D2E-8043-4CCE-B64E-BB262F687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Segmentation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CD8DED-1FD8-4E96-97D4-CBAFF9C03F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usually done on T</a:t>
            </a:r>
            <a:r>
              <a:rPr lang="en-CA" baseline="-25000" dirty="0"/>
              <a:t>2</a:t>
            </a:r>
            <a:r>
              <a:rPr lang="en-CA" dirty="0"/>
              <a:t>w images</a:t>
            </a:r>
          </a:p>
          <a:p>
            <a:pPr lvl="1"/>
            <a:r>
              <a:rPr lang="en-CA" dirty="0"/>
              <a:t>but can use other contrasts although cross sectional area (CSA) may differ if using different contrasts (although this is becoming less of a problem with newer tools)</a:t>
            </a:r>
          </a:p>
          <a:p>
            <a:r>
              <a:rPr lang="en-CA" dirty="0"/>
              <a:t>command is </a:t>
            </a:r>
            <a:r>
              <a:rPr lang="en-CA" dirty="0" err="1">
                <a:solidFill>
                  <a:schemeClr val="accent1"/>
                </a:solidFill>
              </a:rPr>
              <a:t>sct_deepseg</a:t>
            </a:r>
            <a:endParaRPr lang="en-CA" dirty="0">
              <a:solidFill>
                <a:schemeClr val="accent1"/>
              </a:solidFill>
            </a:endParaRPr>
          </a:p>
          <a:p>
            <a:r>
              <a:rPr lang="en-CA" dirty="0"/>
              <a:t>example: </a:t>
            </a:r>
            <a:r>
              <a:rPr lang="en-CA" dirty="0" err="1">
                <a:solidFill>
                  <a:schemeClr val="accent1"/>
                </a:solidFill>
              </a:rPr>
              <a:t>sct_deepseg</a:t>
            </a:r>
            <a:r>
              <a:rPr lang="en-CA" dirty="0">
                <a:solidFill>
                  <a:schemeClr val="accent1"/>
                </a:solidFill>
              </a:rPr>
              <a:t> </a:t>
            </a:r>
            <a:r>
              <a:rPr lang="en-CA" dirty="0" err="1"/>
              <a:t>spinalcord</a:t>
            </a:r>
            <a:r>
              <a:rPr lang="en-CA" dirty="0"/>
              <a:t> -</a:t>
            </a:r>
            <a:r>
              <a:rPr lang="en-CA" dirty="0" err="1"/>
              <a:t>i</a:t>
            </a:r>
            <a:r>
              <a:rPr lang="en-CA" dirty="0"/>
              <a:t> t2.nii.gz -qc ~/</a:t>
            </a:r>
            <a:r>
              <a:rPr lang="en-CA" dirty="0" err="1"/>
              <a:t>qc_singleSubj</a:t>
            </a:r>
            <a:endParaRPr lang="en-CA" dirty="0"/>
          </a:p>
          <a:p>
            <a:endParaRPr lang="en-CA" dirty="0"/>
          </a:p>
          <a:p>
            <a:pPr marL="457200" lvl="1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FE136C-0492-41BD-9710-4E69DD200C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8864" y="4508684"/>
            <a:ext cx="7514272" cy="2253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30800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28ADC-62F6-447E-B6E8-EE0EF026B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Segmentation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D5E90A-70CE-4F89-A090-57C24C655E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 err="1">
                <a:solidFill>
                  <a:schemeClr val="accent1"/>
                </a:solidFill>
              </a:rPr>
              <a:t>sct_deepseg</a:t>
            </a:r>
            <a:r>
              <a:rPr lang="en-CA" dirty="0">
                <a:solidFill>
                  <a:schemeClr val="accent1"/>
                </a:solidFill>
              </a:rPr>
              <a:t> </a:t>
            </a:r>
            <a:r>
              <a:rPr lang="en-CA" dirty="0" err="1"/>
              <a:t>spinalcord</a:t>
            </a:r>
            <a:r>
              <a:rPr lang="en-CA" dirty="0"/>
              <a:t> -</a:t>
            </a:r>
            <a:r>
              <a:rPr lang="en-CA" dirty="0" err="1"/>
              <a:t>i</a:t>
            </a:r>
            <a:r>
              <a:rPr lang="en-CA" dirty="0"/>
              <a:t> t2.nii.gz -qc ~/</a:t>
            </a:r>
            <a:r>
              <a:rPr lang="en-CA" dirty="0" err="1"/>
              <a:t>qc_singleSubj</a:t>
            </a:r>
            <a:endParaRPr lang="en-CA" dirty="0"/>
          </a:p>
          <a:p>
            <a:pPr marL="0" indent="0">
              <a:buNone/>
            </a:pPr>
            <a:endParaRPr lang="en-CA" sz="1000" dirty="0"/>
          </a:p>
          <a:p>
            <a:r>
              <a:rPr lang="en-CA" dirty="0"/>
              <a:t>can replace </a:t>
            </a:r>
            <a:r>
              <a:rPr lang="en-CA" dirty="0" err="1"/>
              <a:t>spinalcord</a:t>
            </a:r>
            <a:r>
              <a:rPr lang="en-CA" dirty="0"/>
              <a:t> with </a:t>
            </a:r>
          </a:p>
          <a:p>
            <a:pPr lvl="1"/>
            <a:r>
              <a:rPr lang="en-CA" dirty="0" err="1"/>
              <a:t>graymatter</a:t>
            </a:r>
            <a:endParaRPr lang="en-CA" dirty="0"/>
          </a:p>
          <a:p>
            <a:pPr lvl="1"/>
            <a:r>
              <a:rPr lang="en-CA" dirty="0"/>
              <a:t>lesion</a:t>
            </a:r>
          </a:p>
          <a:p>
            <a:pPr lvl="1"/>
            <a:r>
              <a:rPr lang="en-CA" dirty="0"/>
              <a:t>rootlets</a:t>
            </a:r>
          </a:p>
          <a:p>
            <a:pPr lvl="1"/>
            <a:r>
              <a:rPr lang="en-CA" dirty="0"/>
              <a:t>…</a:t>
            </a:r>
          </a:p>
          <a:p>
            <a:r>
              <a:rPr lang="en-CA" dirty="0"/>
              <a:t>SCT uses a deep learning model to do the segmentation</a:t>
            </a:r>
          </a:p>
          <a:p>
            <a:pPr lvl="1"/>
            <a:r>
              <a:rPr lang="en-CA" dirty="0"/>
              <a:t>can see info on model with </a:t>
            </a:r>
            <a:r>
              <a:rPr lang="en-CA" dirty="0" err="1"/>
              <a:t>deep_seg</a:t>
            </a:r>
            <a:r>
              <a:rPr lang="en-CA" dirty="0"/>
              <a:t> -task-details</a:t>
            </a:r>
          </a:p>
        </p:txBody>
      </p:sp>
    </p:spTree>
    <p:extLst>
      <p:ext uri="{BB962C8B-B14F-4D97-AF65-F5344CB8AC3E}">
        <p14:creationId xmlns:p14="http://schemas.microsoft.com/office/powerpoint/2010/main" val="29457191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A46E4-2E33-47C2-8E77-CA75F6CDE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Grey Matter segmentation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AB0306-A8F6-4D9B-9C0B-3FE23381EB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uses a slightly different algorithm</a:t>
            </a:r>
          </a:p>
          <a:p>
            <a:r>
              <a:rPr lang="en-CA" dirty="0" err="1">
                <a:solidFill>
                  <a:schemeClr val="accent1"/>
                </a:solidFill>
              </a:rPr>
              <a:t>sct_deepseg_gm</a:t>
            </a:r>
            <a:endParaRPr lang="en-CA" dirty="0">
              <a:solidFill>
                <a:schemeClr val="accent1"/>
              </a:solidFill>
            </a:endParaRPr>
          </a:p>
          <a:p>
            <a:r>
              <a:rPr lang="en-CA" dirty="0"/>
              <a:t>example</a:t>
            </a:r>
          </a:p>
          <a:p>
            <a:pPr marL="457200" lvl="1" indent="0">
              <a:buNone/>
            </a:pPr>
            <a:r>
              <a:rPr lang="en-CA" dirty="0" err="1">
                <a:solidFill>
                  <a:schemeClr val="accent1"/>
                </a:solidFill>
              </a:rPr>
              <a:t>sct_deepseg_gm</a:t>
            </a:r>
            <a:r>
              <a:rPr lang="en-CA" dirty="0">
                <a:solidFill>
                  <a:schemeClr val="accent1"/>
                </a:solidFill>
              </a:rPr>
              <a:t> </a:t>
            </a:r>
            <a:r>
              <a:rPr lang="en-CA" dirty="0"/>
              <a:t>-</a:t>
            </a:r>
            <a:r>
              <a:rPr lang="en-CA" dirty="0" err="1"/>
              <a:t>i</a:t>
            </a:r>
            <a:r>
              <a:rPr lang="en-CA" dirty="0"/>
              <a:t> t2s.nii.gz -qc ~/</a:t>
            </a:r>
            <a:r>
              <a:rPr lang="en-CA" dirty="0" err="1"/>
              <a:t>qc_singleSubj</a:t>
            </a:r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5D0BD9-448D-4C14-A153-635332C5C7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3426" y="4001294"/>
            <a:ext cx="9185148" cy="2720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4987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78BA3-9655-4466-AD67-C58D32A6E4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White Matter Segmentation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CAF593-90BF-420D-8459-B4B1E04C9C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subtract the GM from the whole cord segmentations</a:t>
            </a:r>
          </a:p>
          <a:p>
            <a:endParaRPr lang="en-CA" sz="1000" dirty="0"/>
          </a:p>
          <a:p>
            <a:pPr marL="0" indent="0">
              <a:buNone/>
            </a:pPr>
            <a:r>
              <a:rPr lang="en-CA" dirty="0"/>
              <a:t>	</a:t>
            </a:r>
            <a:r>
              <a:rPr lang="en-CA" dirty="0" err="1">
                <a:solidFill>
                  <a:schemeClr val="accent1"/>
                </a:solidFill>
              </a:rPr>
              <a:t>sct_maths</a:t>
            </a:r>
            <a:r>
              <a:rPr lang="en-CA" dirty="0">
                <a:solidFill>
                  <a:schemeClr val="accent1"/>
                </a:solidFill>
              </a:rPr>
              <a:t> </a:t>
            </a:r>
            <a:r>
              <a:rPr lang="en-CA" dirty="0"/>
              <a:t>-</a:t>
            </a:r>
            <a:r>
              <a:rPr lang="en-CA" dirty="0" err="1"/>
              <a:t>i</a:t>
            </a:r>
            <a:r>
              <a:rPr lang="en-CA" dirty="0"/>
              <a:t> t2s_seg.nii.gz -sub t2s_gmseg.nii.gz -</a:t>
            </a:r>
            <a:r>
              <a:rPr lang="en-CA" dirty="0" err="1"/>
              <a:t>thr</a:t>
            </a:r>
            <a:r>
              <a:rPr lang="en-CA" dirty="0"/>
              <a:t> 0 -o 		t2s_wmseg.nii.gz</a:t>
            </a:r>
          </a:p>
        </p:txBody>
      </p:sp>
    </p:spTree>
    <p:extLst>
      <p:ext uri="{BB962C8B-B14F-4D97-AF65-F5344CB8AC3E}">
        <p14:creationId xmlns:p14="http://schemas.microsoft.com/office/powerpoint/2010/main" val="25472354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350</TotalTime>
  <Words>1218</Words>
  <Application>Microsoft Office PowerPoint</Application>
  <PresentationFormat>Widescreen</PresentationFormat>
  <Paragraphs>132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BlinkMacSystemFont</vt:lpstr>
      <vt:lpstr>Calibri</vt:lpstr>
      <vt:lpstr>Calibri Light</vt:lpstr>
      <vt:lpstr>Office Theme</vt:lpstr>
      <vt:lpstr>Using Spinal Cord Toolbox for image analysis</vt:lpstr>
      <vt:lpstr>Difficulties with spinal cord imaging and analysis</vt:lpstr>
      <vt:lpstr>Spinal Cord Toolbox (SCT)</vt:lpstr>
      <vt:lpstr>PowerPoint Presentation</vt:lpstr>
      <vt:lpstr>Best acquisitions for SCT</vt:lpstr>
      <vt:lpstr>Segmentation</vt:lpstr>
      <vt:lpstr>Segmentation</vt:lpstr>
      <vt:lpstr>Grey Matter segmentation</vt:lpstr>
      <vt:lpstr>White Matter Segmentation</vt:lpstr>
      <vt:lpstr>Lesion Analysis</vt:lpstr>
      <vt:lpstr>Lesion analysis</vt:lpstr>
      <vt:lpstr>Registration to PAM50 template</vt:lpstr>
      <vt:lpstr>Registration</vt:lpstr>
      <vt:lpstr>Vertebral Labelling</vt:lpstr>
      <vt:lpstr>Manual Vertebral Labelling</vt:lpstr>
      <vt:lpstr>Registration</vt:lpstr>
      <vt:lpstr>Registration</vt:lpstr>
      <vt:lpstr>Registration</vt:lpstr>
      <vt:lpstr>Computing CSA</vt:lpstr>
      <vt:lpstr>Computing quantitative measures</vt:lpstr>
      <vt:lpstr>Another good reference</vt:lpstr>
      <vt:lpstr>Next Meeting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Spinal Cord Toolbox for image analysis</dc:title>
  <dc:creator>Vavasour, Irene</dc:creator>
  <cp:lastModifiedBy>Vavasour, Irene</cp:lastModifiedBy>
  <cp:revision>22</cp:revision>
  <dcterms:created xsi:type="dcterms:W3CDTF">2025-09-17T18:44:37Z</dcterms:created>
  <dcterms:modified xsi:type="dcterms:W3CDTF">2025-09-18T00:34:44Z</dcterms:modified>
</cp:coreProperties>
</file>

<file path=docProps/thumbnail.jpeg>
</file>